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0DF"/>
    <a:srgbClr val="5ABCF8"/>
    <a:srgbClr val="DF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78160-3DC8-4044-BB38-5D21B5066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3774AF-3D9D-43D0-9D65-B91CE18E0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92E609-41F2-44C4-A758-0015600A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07650-5ACF-4D0D-A4E3-A058F7C5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7E0B6-EF28-4D3E-8953-0BAADB7A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4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B39FF-77E8-420F-8017-381E8B325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67DDFC-B2A2-460B-B45A-210F87C75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6B8B-2432-458E-987B-16D37EE06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15EB97-A137-49A9-905A-D8DDE464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49ABF-8B49-4784-8953-A2E24FA6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8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AA95A2-E0FF-4675-9CD2-396AE371E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A24E91-83D4-4978-A495-0E6BD1D9A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3C489-8490-45BD-AA81-44B61CCC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2FDC07-7D10-42A8-9A92-7FAA171F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6E68E6-2A7E-43B3-A61F-65F14D88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2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DA407-60FC-4AAF-9B87-258C8ED4F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7B92E-2F22-476D-A96E-8F200A57D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A37207-69A4-4745-A779-26239D5D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58205-2B5F-470D-89CF-A9AE8B7C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C8EF52-7C5C-41A1-B8E3-F6DE50FF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7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11513-C419-40FD-8563-8734B598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402C7F-69F1-4C32-90B5-EC854F4A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74246A-F755-4DF6-B65F-695FE560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A9767C-BF54-412A-B1EF-65DACC27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01D65-A931-47D5-A2B7-DEA3C3D3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71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54F0E-9F7F-4DE2-B5B4-B2A20B87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6056E9-9634-4F6A-8C76-343612773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E6769D-7C67-4A6D-AACF-B44759F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D21ED8-804F-42C1-B2DD-89F2D2B6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737B59-F8A4-4095-BD83-AF283215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9697B9-B8B2-488D-8176-2AD7592D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9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C7E3B-4066-411F-80C6-01691F2A5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8D4584-B78C-48E8-AD11-FC0F4E693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BF87E7-33E4-46A7-BD6E-F84964A6A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A0F750-3447-43F6-914D-B55AD7250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C185132-9A40-4442-9E84-581BDE25B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F2E66F-A485-4F46-AC4B-D69964FF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EFC53B-D161-4B2D-9FB1-E78351D8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FC2D29-2971-449F-8D6F-8E445A28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24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899F2-C637-4137-95F8-0985A586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A4C5B8-5626-4E5C-93FD-33FD139B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2ED356-F129-4B05-941E-70648769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3FC5AE-CE39-413C-A1FF-E6DE6F2D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9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523F9-EF42-4EE2-B99A-4762ED82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531C88-38DD-4297-A2E2-BC8FB45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66B562-0230-4A5B-9BCF-362EB913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2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EB549-3310-410A-AE81-2485DE1B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39E82F-9E3E-434E-B762-8EED26B85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FBE34A-F2DF-47F7-8654-ED4B5B29F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DEA80D-E73D-4D04-99A6-7C1B6573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9AB54E-5C84-4D4D-9605-DA05473D4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B8C10C-ABC1-4B71-B4B9-12C7B7F3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7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28327-88D6-443D-8FBA-CF6CCAD2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7DD157-CC7A-4106-8312-25337DF00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628B94-DED6-4881-BEEA-3707E7D0C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F59683-492F-4370-AC7F-CFC93CCD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96FC62-23E7-4FA1-B8C5-F0B4DD23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36C52A-B252-47F1-B4BE-5036C4E9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9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ECD89-14A6-41D6-9654-4559E260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3BECAF-93D3-4217-B7A9-86617EC2D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B81DDE-3B82-40CF-B89B-17274DA7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0F78-2EAB-4C11-8050-EC9C9CD24960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ECF10-0409-4EE8-B045-28DB6A121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03E16F-8107-4740-BE95-67F6404A5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3AF6-0795-4A91-B0C9-9C6719DDA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2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E3BD7-C94A-44E8-8D56-3AA6AF40A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Коммуникативные барьеры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242900-34A5-4723-8904-2D6070D6B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99822" cy="1772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Коммуникативные барьеры в широком смысле слова определяются как </a:t>
            </a:r>
            <a:r>
              <a:rPr lang="ru-RU" sz="2200" b="1" dirty="0"/>
              <a:t>проблемы, возникающие в процессе взаимодействия и снижающие его эффективность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DA46063-C9E3-4C8E-BF3A-0962F8715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3882" y="1926604"/>
            <a:ext cx="5015948" cy="3004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/>
              <a:t>Причины их появления</a:t>
            </a:r>
            <a:r>
              <a:rPr lang="ru-RU" sz="2200" dirty="0"/>
              <a:t>:</a:t>
            </a:r>
          </a:p>
          <a:p>
            <a:r>
              <a:rPr lang="ru-RU" sz="2200" dirty="0"/>
              <a:t>неодинаковое знание предмета разговора</a:t>
            </a:r>
          </a:p>
          <a:p>
            <a:r>
              <a:rPr lang="ru-RU" sz="2200" dirty="0"/>
              <a:t>различный тезаурус</a:t>
            </a:r>
          </a:p>
          <a:p>
            <a:r>
              <a:rPr lang="ru-RU" sz="2200" dirty="0"/>
              <a:t>социальные, политические, профессиональные, религиозные, образовательные, культурные и национальные различия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9FE823-C431-4610-9E49-B728BD5ED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5" y="3734973"/>
            <a:ext cx="6055152" cy="267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6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37CB143-B686-47CD-B3E2-F6FCD71E9605}"/>
              </a:ext>
            </a:extLst>
          </p:cNvPr>
          <p:cNvSpPr/>
          <p:nvPr/>
        </p:nvSpPr>
        <p:spPr>
          <a:xfrm>
            <a:off x="826604" y="511751"/>
            <a:ext cx="2777987" cy="1162879"/>
          </a:xfrm>
          <a:prstGeom prst="roundRect">
            <a:avLst/>
          </a:prstGeom>
          <a:solidFill>
            <a:srgbClr val="DFF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Логический барьер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51718C3-E4D5-4187-910D-88F6B83D0173}"/>
              </a:ext>
            </a:extLst>
          </p:cNvPr>
          <p:cNvSpPr/>
          <p:nvPr/>
        </p:nvSpPr>
        <p:spPr>
          <a:xfrm>
            <a:off x="8152077" y="4236365"/>
            <a:ext cx="2777987" cy="1162879"/>
          </a:xfrm>
          <a:prstGeom prst="roundRect">
            <a:avLst/>
          </a:prstGeom>
          <a:solidFill>
            <a:srgbClr val="DFF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Фонетический барьер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7E1E341-65AC-4450-BBF8-6AB3067D1283}"/>
              </a:ext>
            </a:extLst>
          </p:cNvPr>
          <p:cNvSpPr/>
          <p:nvPr/>
        </p:nvSpPr>
        <p:spPr>
          <a:xfrm>
            <a:off x="573157" y="4041267"/>
            <a:ext cx="2777987" cy="1162879"/>
          </a:xfrm>
          <a:prstGeom prst="roundRect">
            <a:avLst/>
          </a:prstGeom>
          <a:solidFill>
            <a:srgbClr val="DFF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Семантический барьер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5A7A5D8-BC82-4192-BC24-7851B690A212}"/>
              </a:ext>
            </a:extLst>
          </p:cNvPr>
          <p:cNvSpPr/>
          <p:nvPr/>
        </p:nvSpPr>
        <p:spPr>
          <a:xfrm>
            <a:off x="8342449" y="453883"/>
            <a:ext cx="2777987" cy="1162879"/>
          </a:xfrm>
          <a:prstGeom prst="roundRect">
            <a:avLst/>
          </a:prstGeom>
          <a:solidFill>
            <a:srgbClr val="DFFD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Стилистический барьер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3063A3C-EDAC-418F-99B2-AFE985CC5385}"/>
              </a:ext>
            </a:extLst>
          </p:cNvPr>
          <p:cNvSpPr/>
          <p:nvPr/>
        </p:nvSpPr>
        <p:spPr>
          <a:xfrm>
            <a:off x="4464329" y="2483125"/>
            <a:ext cx="2678595" cy="2002736"/>
          </a:xfrm>
          <a:prstGeom prst="roundRect">
            <a:avLst/>
          </a:prstGeom>
          <a:solidFill>
            <a:srgbClr val="62F0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Виды коммуникативных барьеров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AF7096-6F34-423B-AA9C-D28D54C6AA43}"/>
              </a:ext>
            </a:extLst>
          </p:cNvPr>
          <p:cNvSpPr txBox="1"/>
          <p:nvPr/>
        </p:nvSpPr>
        <p:spPr>
          <a:xfrm>
            <a:off x="826604" y="1862626"/>
            <a:ext cx="26410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Неточность высказывания; наличие смысловых разрывов и скачков мысли; логическое противоречие в тезисе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33A6E8-10EB-4BA3-A3FE-2A27D08CA7F9}"/>
              </a:ext>
            </a:extLst>
          </p:cNvPr>
          <p:cNvSpPr txBox="1"/>
          <p:nvPr/>
        </p:nvSpPr>
        <p:spPr>
          <a:xfrm>
            <a:off x="8406846" y="1857125"/>
            <a:ext cx="32169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Возникает при несовпадении формы представления информации с ее содержанием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383411-AA61-4BA3-9502-2AF44DF5EC42}"/>
              </a:ext>
            </a:extLst>
          </p:cNvPr>
          <p:cNvSpPr txBox="1"/>
          <p:nvPr/>
        </p:nvSpPr>
        <p:spPr>
          <a:xfrm>
            <a:off x="8406846" y="5528736"/>
            <a:ext cx="312088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Препятствие, создаваемое особенностями речи говорящего. Надо говорить внятно, достаточно громко, избегая при этом </a:t>
            </a:r>
            <a:r>
              <a:rPr lang="ru-RU" sz="1400" dirty="0" err="1"/>
              <a:t>скороговорения</a:t>
            </a:r>
            <a:endParaRPr lang="ru-RU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E7C380-B41F-430C-A4C8-DCC6DD8AD00B}"/>
              </a:ext>
            </a:extLst>
          </p:cNvPr>
          <p:cNvSpPr txBox="1"/>
          <p:nvPr/>
        </p:nvSpPr>
        <p:spPr>
          <a:xfrm>
            <a:off x="779061" y="5407758"/>
            <a:ext cx="3240156" cy="1214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Несовпадение тезауруса со смысловой информацией, разница в лексиконе; социальные, культурные, психологические,  национальные, религиозные и другие различия</a:t>
            </a:r>
          </a:p>
        </p:txBody>
      </p:sp>
      <p:sp>
        <p:nvSpPr>
          <p:cNvPr id="24" name="Стрелка: вверх 23">
            <a:extLst>
              <a:ext uri="{FF2B5EF4-FFF2-40B4-BE49-F238E27FC236}">
                <a16:creationId xmlns:a16="http://schemas.microsoft.com/office/drawing/2014/main" id="{4A61286F-4420-442B-9AE4-8E390A303B8C}"/>
              </a:ext>
            </a:extLst>
          </p:cNvPr>
          <p:cNvSpPr/>
          <p:nvPr/>
        </p:nvSpPr>
        <p:spPr>
          <a:xfrm rot="18747828">
            <a:off x="3874604" y="1953835"/>
            <a:ext cx="462170" cy="6526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верх 24">
            <a:extLst>
              <a:ext uri="{FF2B5EF4-FFF2-40B4-BE49-F238E27FC236}">
                <a16:creationId xmlns:a16="http://schemas.microsoft.com/office/drawing/2014/main" id="{1DEA9F1E-72CA-4EDD-BB5E-110F65D68C9A}"/>
              </a:ext>
            </a:extLst>
          </p:cNvPr>
          <p:cNvSpPr/>
          <p:nvPr/>
        </p:nvSpPr>
        <p:spPr>
          <a:xfrm rot="7374628">
            <a:off x="7310265" y="4281338"/>
            <a:ext cx="462170" cy="6526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верх 25">
            <a:extLst>
              <a:ext uri="{FF2B5EF4-FFF2-40B4-BE49-F238E27FC236}">
                <a16:creationId xmlns:a16="http://schemas.microsoft.com/office/drawing/2014/main" id="{0F508255-1CFC-4351-A198-18B55FA7FA9C}"/>
              </a:ext>
            </a:extLst>
          </p:cNvPr>
          <p:cNvSpPr/>
          <p:nvPr/>
        </p:nvSpPr>
        <p:spPr>
          <a:xfrm rot="14709376">
            <a:off x="3828529" y="4306849"/>
            <a:ext cx="462170" cy="6526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верх 26">
            <a:extLst>
              <a:ext uri="{FF2B5EF4-FFF2-40B4-BE49-F238E27FC236}">
                <a16:creationId xmlns:a16="http://schemas.microsoft.com/office/drawing/2014/main" id="{BEF16958-8F89-4FA2-A192-98BCC20A974A}"/>
              </a:ext>
            </a:extLst>
          </p:cNvPr>
          <p:cNvSpPr/>
          <p:nvPr/>
        </p:nvSpPr>
        <p:spPr>
          <a:xfrm rot="2766852">
            <a:off x="7189600" y="1859919"/>
            <a:ext cx="462170" cy="6526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14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118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Коммуникативные барьеры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барьеры</dc:title>
  <dc:creator>Мария Симакова</dc:creator>
  <cp:lastModifiedBy>Мария Симакова</cp:lastModifiedBy>
  <cp:revision>2</cp:revision>
  <dcterms:created xsi:type="dcterms:W3CDTF">2021-12-06T07:23:59Z</dcterms:created>
  <dcterms:modified xsi:type="dcterms:W3CDTF">2021-12-10T03:29:49Z</dcterms:modified>
</cp:coreProperties>
</file>